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70" r:id="rId10"/>
    <p:sldId id="264" r:id="rId11"/>
    <p:sldId id="265" r:id="rId12"/>
    <p:sldId id="266" r:id="rId13"/>
    <p:sldId id="267" r:id="rId14"/>
    <p:sldId id="268" r:id="rId15"/>
    <p:sldId id="269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EE82E61-9155-4922-9966-85F6C3589715}" type="datetimeFigureOut">
              <a:rPr lang="en-US" smtClean="0"/>
              <a:pPr/>
              <a:t>6/5/2007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764D51-C6A0-4A8F-8EEC-AB0E8A187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82E61-9155-4922-9966-85F6C3589715}" type="datetimeFigureOut">
              <a:rPr lang="en-US" smtClean="0"/>
              <a:pPr/>
              <a:t>6/5/2007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64D51-C6A0-4A8F-8EEC-AB0E8A187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82E61-9155-4922-9966-85F6C3589715}" type="datetimeFigureOut">
              <a:rPr lang="en-US" smtClean="0"/>
              <a:pPr/>
              <a:t>6/5/2007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64D51-C6A0-4A8F-8EEC-AB0E8A187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EE82E61-9155-4922-9966-85F6C3589715}" type="datetimeFigureOut">
              <a:rPr lang="en-US" smtClean="0"/>
              <a:pPr/>
              <a:t>6/5/2007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764D51-C6A0-4A8F-8EEC-AB0E8A1876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EE82E61-9155-4922-9966-85F6C3589715}" type="datetimeFigureOut">
              <a:rPr lang="en-US" smtClean="0"/>
              <a:pPr/>
              <a:t>6/5/2007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764D51-C6A0-4A8F-8EEC-AB0E8A187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82E61-9155-4922-9966-85F6C3589715}" type="datetimeFigureOut">
              <a:rPr lang="en-US" smtClean="0"/>
              <a:pPr/>
              <a:t>6/5/2007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64D51-C6A0-4A8F-8EEC-AB0E8A1876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82E61-9155-4922-9966-85F6C3589715}" type="datetimeFigureOut">
              <a:rPr lang="en-US" smtClean="0"/>
              <a:pPr/>
              <a:t>6/5/2007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64D51-C6A0-4A8F-8EEC-AB0E8A1876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EE82E61-9155-4922-9966-85F6C3589715}" type="datetimeFigureOut">
              <a:rPr lang="en-US" smtClean="0"/>
              <a:pPr/>
              <a:t>6/5/2007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764D51-C6A0-4A8F-8EEC-AB0E8A1876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82E61-9155-4922-9966-85F6C3589715}" type="datetimeFigureOut">
              <a:rPr lang="en-US" smtClean="0"/>
              <a:pPr/>
              <a:t>6/5/2007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64D51-C6A0-4A8F-8EEC-AB0E8A187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EE82E61-9155-4922-9966-85F6C3589715}" type="datetimeFigureOut">
              <a:rPr lang="en-US" smtClean="0"/>
              <a:pPr/>
              <a:t>6/5/2007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764D51-C6A0-4A8F-8EEC-AB0E8A1876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EE82E61-9155-4922-9966-85F6C3589715}" type="datetimeFigureOut">
              <a:rPr lang="en-US" smtClean="0"/>
              <a:pPr/>
              <a:t>6/5/2007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764D51-C6A0-4A8F-8EEC-AB0E8A1876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EE82E61-9155-4922-9966-85F6C3589715}" type="datetimeFigureOut">
              <a:rPr lang="en-US" smtClean="0"/>
              <a:pPr/>
              <a:t>6/5/2007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764D51-C6A0-4A8F-8EEC-AB0E8A1876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vielens.umn.edu/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Incremental Singular Value Decomposition Algorithms for Highly Scalable Recommender Systems (</a:t>
            </a:r>
            <a:r>
              <a:rPr lang="en-US" dirty="0" err="1" smtClean="0"/>
              <a:t>Sarwar</a:t>
            </a:r>
            <a:r>
              <a:rPr lang="en-US" dirty="0" smtClean="0"/>
              <a:t> et al)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486400"/>
            <a:ext cx="6172200" cy="888522"/>
          </a:xfrm>
        </p:spPr>
        <p:txBody>
          <a:bodyPr/>
          <a:lstStyle/>
          <a:p>
            <a:r>
              <a:rPr lang="en-US" dirty="0" smtClean="0"/>
              <a:t>Presented by Sameer Saproo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of </a:t>
            </a:r>
            <a:r>
              <a:rPr lang="en-US" dirty="0" err="1" smtClean="0"/>
              <a:t>Dimentionality</a:t>
            </a:r>
            <a:r>
              <a:rPr lang="en-US" dirty="0" smtClean="0"/>
              <a:t>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Offline Step </a:t>
            </a:r>
          </a:p>
          <a:p>
            <a:pPr lvl="1"/>
            <a:r>
              <a:rPr lang="en-US" dirty="0" smtClean="0"/>
              <a:t>Also known as Model Building</a:t>
            </a:r>
          </a:p>
          <a:p>
            <a:pPr lvl="1"/>
            <a:r>
              <a:rPr lang="en-US" dirty="0" smtClean="0"/>
              <a:t>User-user similarity computation and neighborhood formation i.e. SVD decomposition</a:t>
            </a:r>
          </a:p>
          <a:p>
            <a:pPr lvl="1"/>
            <a:r>
              <a:rPr lang="en-US" dirty="0" smtClean="0"/>
              <a:t>Time consuming and infrequent</a:t>
            </a:r>
          </a:p>
          <a:p>
            <a:pPr lvl="1"/>
            <a:r>
              <a:rPr lang="en-US" dirty="0" smtClean="0"/>
              <a:t>O(m</a:t>
            </a:r>
            <a:r>
              <a:rPr lang="en-US" baseline="50000" dirty="0" smtClean="0"/>
              <a:t>3</a:t>
            </a:r>
            <a:r>
              <a:rPr lang="en-US" dirty="0" smtClean="0"/>
              <a:t>) for m x n matrix A</a:t>
            </a:r>
          </a:p>
          <a:p>
            <a:r>
              <a:rPr lang="en-US" dirty="0" smtClean="0"/>
              <a:t>Online Step</a:t>
            </a:r>
          </a:p>
          <a:p>
            <a:pPr lvl="1"/>
            <a:r>
              <a:rPr lang="en-US" dirty="0" smtClean="0"/>
              <a:t>Also known as Execution step</a:t>
            </a:r>
          </a:p>
          <a:p>
            <a:pPr lvl="1"/>
            <a:r>
              <a:rPr lang="en-US" dirty="0" smtClean="0"/>
              <a:t>Actual prediction generation</a:t>
            </a:r>
          </a:p>
          <a:p>
            <a:pPr lvl="1"/>
            <a:r>
              <a:rPr lang="en-US" dirty="0" smtClean="0"/>
              <a:t>O(1)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SVD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Borrowed from the LSI world to handle dynamic databases</a:t>
            </a:r>
          </a:p>
          <a:p>
            <a:r>
              <a:rPr lang="en-US" dirty="0" smtClean="0"/>
              <a:t>Projection of additional users provides good approximation to the complete model</a:t>
            </a:r>
          </a:p>
          <a:p>
            <a:r>
              <a:rPr lang="en-US" dirty="0" smtClean="0"/>
              <a:t>Authors build a suitably sized model first and then use projections to incrementally build on that</a:t>
            </a:r>
          </a:p>
          <a:p>
            <a:r>
              <a:rPr lang="en-US" dirty="0" smtClean="0"/>
              <a:t>Errors induced as the space is not orthogonal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Folding-In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447800"/>
            <a:ext cx="789622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87375" y="4648200"/>
          <a:ext cx="2994025" cy="1858913"/>
        </p:xfrm>
        <a:graphic>
          <a:graphicData uri="http://schemas.openxmlformats.org/presentationml/2006/ole">
            <p:oleObj spid="_x0000_s4099" name="Equation" r:id="rId4" imgW="1942920" imgH="120636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038600" y="4648199"/>
          <a:ext cx="2895600" cy="1835239"/>
        </p:xfrm>
        <a:graphic>
          <a:graphicData uri="http://schemas.openxmlformats.org/presentationml/2006/ole">
            <p:oleObj spid="_x0000_s4100" name="Equation" r:id="rId5" imgW="1803240" imgH="114300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9600" y="41910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u="sng" dirty="0" smtClean="0"/>
              <a:t>As depicted in the paper</a:t>
            </a:r>
            <a:endParaRPr lang="en-US" i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4038600" y="41910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u="sng" dirty="0" smtClean="0"/>
              <a:t>Found in Reference [1]</a:t>
            </a:r>
            <a:endParaRPr lang="en-US" i="1" u="sng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Dataset : </a:t>
            </a:r>
            <a:r>
              <a:rPr lang="en-US" dirty="0" smtClean="0">
                <a:hlinkClick r:id="rId3"/>
              </a:rPr>
              <a:t>www.movielens.umn.edu</a:t>
            </a:r>
            <a:endParaRPr lang="en-US" dirty="0" smtClean="0"/>
          </a:p>
          <a:p>
            <a:r>
              <a:rPr lang="en-US" dirty="0" smtClean="0"/>
              <a:t>About 100,000 ratings</a:t>
            </a:r>
          </a:p>
          <a:p>
            <a:r>
              <a:rPr lang="en-US" dirty="0" smtClean="0"/>
              <a:t>User – Movie matrix : 943 users and 1682 movies</a:t>
            </a:r>
          </a:p>
          <a:p>
            <a:r>
              <a:rPr lang="en-US" dirty="0" smtClean="0"/>
              <a:t>Training – Test ratio : 80%</a:t>
            </a:r>
          </a:p>
          <a:p>
            <a:r>
              <a:rPr lang="en-US" dirty="0" smtClean="0"/>
              <a:t>Evaluation Metric</a:t>
            </a:r>
          </a:p>
          <a:p>
            <a:pPr lvl="1"/>
            <a:r>
              <a:rPr lang="en-US" dirty="0" smtClean="0"/>
              <a:t>Mean Absolute Error (MAE) =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                       is a ratings – prediction pair                        </a:t>
            </a:r>
          </a:p>
          <a:p>
            <a:pPr lvl="1"/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029200" y="3657599"/>
          <a:ext cx="1447800" cy="850295"/>
        </p:xfrm>
        <a:graphic>
          <a:graphicData uri="http://schemas.openxmlformats.org/presentationml/2006/ole">
            <p:oleObj spid="_x0000_s6146" name="Equation" r:id="rId4" imgW="799920" imgH="4698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143000" y="4495800"/>
          <a:ext cx="1600201" cy="543465"/>
        </p:xfrm>
        <a:graphic>
          <a:graphicData uri="http://schemas.openxmlformats.org/presentationml/2006/ole">
            <p:oleObj spid="_x0000_s6147" name="Equation" r:id="rId5" imgW="67284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Size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981200"/>
            <a:ext cx="5543550" cy="337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524000" y="1676400"/>
            <a:ext cx="579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Optimal reduced Rank </a:t>
            </a:r>
            <a:r>
              <a:rPr lang="en-US" dirty="0"/>
              <a:t>k</a:t>
            </a:r>
            <a:r>
              <a:rPr lang="en-US" dirty="0" smtClean="0"/>
              <a:t>=14 was found empirically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0" y="5562600"/>
            <a:ext cx="548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(943 – Model size) is projected using folding-in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 bwMode="auto">
          <a:xfrm>
            <a:off x="381000" y="2743200"/>
            <a:ext cx="3657600" cy="2401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 Placeholder 5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Quality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51816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Model size of 600, quality loss was 1.22% whereas performance increase was  81.63%</a:t>
            </a:r>
            <a:endParaRPr lang="en-US" dirty="0"/>
          </a:p>
        </p:txBody>
      </p:sp>
      <p:pic>
        <p:nvPicPr>
          <p:cNvPr id="8195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419600" y="2743200"/>
            <a:ext cx="3657600" cy="2389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143000"/>
            <a:ext cx="6120507" cy="461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Recommender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7467600" cy="4492752"/>
          </a:xfrm>
        </p:spPr>
        <p:txBody>
          <a:bodyPr/>
          <a:lstStyle/>
          <a:p>
            <a:r>
              <a:rPr lang="en-US" dirty="0" smtClean="0"/>
              <a:t>Apply Knowledge Discovery in Databases (KDD) to make personalized product recommendations during live customer interaction</a:t>
            </a:r>
          </a:p>
          <a:p>
            <a:endParaRPr lang="en-US" dirty="0" smtClean="0"/>
          </a:p>
          <a:p>
            <a:r>
              <a:rPr lang="en-US" dirty="0" smtClean="0"/>
              <a:t>Offline Vs Online</a:t>
            </a:r>
          </a:p>
          <a:p>
            <a:endParaRPr lang="en-US" dirty="0" smtClean="0"/>
          </a:p>
          <a:p>
            <a:r>
              <a:rPr lang="en-US" dirty="0" smtClean="0"/>
              <a:t>Not Google!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CF-based Recommender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Suggest new products or suggest utility of a certain product for a particular customer, based on customer’s previous liking and the opinions of other like-minded customers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905000" y="3657600"/>
          <a:ext cx="41148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</a:tblGrid>
              <a:tr h="4953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Matrix</a:t>
                      </a:r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Pi</a:t>
                      </a:r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AI</a:t>
                      </a:r>
                      <a:endParaRPr lang="en-US" dirty="0"/>
                    </a:p>
                  </a:txBody>
                  <a:tcPr anchor="ctr" anchorCtr="1"/>
                </a:tc>
              </a:tr>
              <a:tr h="495300">
                <a:tc>
                  <a:txBody>
                    <a:bodyPr/>
                    <a:lstStyle/>
                    <a:p>
                      <a:r>
                        <a:rPr lang="en-US" dirty="0" smtClean="0"/>
                        <a:t>Alice</a:t>
                      </a:r>
                      <a:endParaRPr lang="en-US" dirty="0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 anchorCtr="1"/>
                </a:tc>
              </a:tr>
              <a:tr h="495300">
                <a:tc>
                  <a:txBody>
                    <a:bodyPr/>
                    <a:lstStyle/>
                    <a:p>
                      <a:r>
                        <a:rPr lang="en-US" dirty="0" smtClean="0"/>
                        <a:t>Bob</a:t>
                      </a:r>
                      <a:endParaRPr lang="en-US" dirty="0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 anchorCtr="1"/>
                </a:tc>
              </a:tr>
              <a:tr h="495300">
                <a:tc>
                  <a:txBody>
                    <a:bodyPr/>
                    <a:lstStyle/>
                    <a:p>
                      <a:r>
                        <a:rPr lang="en-US" dirty="0" smtClean="0"/>
                        <a:t>Carol</a:t>
                      </a:r>
                      <a:endParaRPr lang="en-US" dirty="0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Quality of Recommendation (Q)</a:t>
            </a:r>
          </a:p>
          <a:p>
            <a:r>
              <a:rPr lang="en-US" dirty="0" smtClean="0"/>
              <a:t>Scalability of CF Algorithms (S)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SVD based Latent Semantic Indexing presents an approach to CF based recommendations, but stumbles in Scalability</a:t>
            </a:r>
          </a:p>
          <a:p>
            <a:r>
              <a:rPr lang="en-US" dirty="0" smtClean="0"/>
              <a:t>The paper produces an algorithm for improving scalability for SVD based CF by sacrificing accuracy a little.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438400" y="2514600"/>
          <a:ext cx="1136650" cy="1006747"/>
        </p:xfrm>
        <a:graphic>
          <a:graphicData uri="http://schemas.openxmlformats.org/presentationml/2006/ole">
            <p:oleObj spid="_x0000_s1027" name="Equation" r:id="rId3" imgW="44424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Nutshell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u="sng" dirty="0" smtClean="0"/>
              <a:t>Problem </a:t>
            </a:r>
          </a:p>
          <a:p>
            <a:pPr lvl="1"/>
            <a:r>
              <a:rPr lang="en-US" dirty="0" smtClean="0"/>
              <a:t>The matrix factorization step in SVD is computationally very expensive</a:t>
            </a:r>
          </a:p>
          <a:p>
            <a:endParaRPr lang="en-US" dirty="0" smtClean="0"/>
          </a:p>
          <a:p>
            <a:r>
              <a:rPr lang="en-US" u="sng" dirty="0" smtClean="0"/>
              <a:t>Solution </a:t>
            </a:r>
          </a:p>
          <a:p>
            <a:pPr lvl="1"/>
            <a:r>
              <a:rPr lang="en-US" dirty="0" smtClean="0"/>
              <a:t>Have a small pre-computed SVD model, and build upon this model incrementally using inexpensive techniques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Singular Value decomposition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Matrix factorization technique for producing low-rank approximations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398713" y="2743200"/>
          <a:ext cx="3963987" cy="609600"/>
        </p:xfrm>
        <a:graphic>
          <a:graphicData uri="http://schemas.openxmlformats.org/presentationml/2006/ole">
            <p:oleObj spid="_x0000_s2050" name="Equation" r:id="rId3" imgW="1307880" imgH="228600" progId="Equation.3">
              <p:embed/>
            </p:oleObj>
          </a:graphicData>
        </a:graphic>
      </p:graphicFrame>
      <p:sp>
        <p:nvSpPr>
          <p:cNvPr id="5" name="Rectangle 4"/>
          <p:cNvSpPr/>
          <p:nvPr/>
        </p:nvSpPr>
        <p:spPr>
          <a:xfrm>
            <a:off x="990600" y="3962400"/>
            <a:ext cx="12192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657600" y="3962400"/>
            <a:ext cx="18288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162800" y="39624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219200" y="3962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←</a:t>
            </a:r>
            <a:r>
              <a:rPr lang="en-US" dirty="0"/>
              <a:t>n</a:t>
            </a:r>
            <a:r>
              <a:rPr lang="en-US" dirty="0" smtClean="0"/>
              <a:t> →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066800" y="4419600"/>
            <a:ext cx="53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↑ m ↓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33800" y="4495800"/>
            <a:ext cx="53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↑ m ↓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191000" y="3962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←m →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715000" y="3962400"/>
            <a:ext cx="12192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371600" y="57912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aseline="-25000" dirty="0" smtClean="0"/>
              <a:t>A</a:t>
            </a:r>
            <a:endParaRPr lang="en-US" sz="3600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7467600" y="4876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aseline="-25000" dirty="0"/>
              <a:t>V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96000" y="58674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aseline="-25000" dirty="0"/>
              <a:t>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43400" y="58674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aseline="-25000" dirty="0"/>
              <a:t>U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162800" y="3962400"/>
            <a:ext cx="457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↑ n ↓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715000" y="4419600"/>
            <a:ext cx="53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↑ m ↓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867400" y="3962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←</a:t>
            </a:r>
            <a:r>
              <a:rPr lang="en-US" dirty="0"/>
              <a:t>n</a:t>
            </a:r>
            <a:r>
              <a:rPr lang="en-US" dirty="0" smtClean="0"/>
              <a:t> →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239000" y="3962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←</a:t>
            </a:r>
            <a:r>
              <a:rPr lang="en-US" dirty="0"/>
              <a:t>n</a:t>
            </a:r>
            <a:r>
              <a:rPr lang="en-US" dirty="0" smtClean="0"/>
              <a:t> →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590800" y="45720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 Rank Approximation (USV</a:t>
            </a:r>
            <a:r>
              <a:rPr lang="en-US" baseline="50000" dirty="0" smtClean="0"/>
              <a:t>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 and V are orthogonal matrices and S is a diagonal matrix</a:t>
            </a:r>
          </a:p>
          <a:p>
            <a:r>
              <a:rPr lang="en-US" dirty="0" smtClean="0"/>
              <a:t>S has r non-zero entries for a rank r matrix A.</a:t>
            </a:r>
          </a:p>
          <a:p>
            <a:r>
              <a:rPr lang="en-US" dirty="0" smtClean="0"/>
              <a:t>Diagonal Entries (S</a:t>
            </a:r>
            <a:r>
              <a:rPr lang="en-US" baseline="-25000" dirty="0" smtClean="0"/>
              <a:t>1</a:t>
            </a:r>
            <a:r>
              <a:rPr lang="en-US" dirty="0" smtClean="0"/>
              <a:t>, S</a:t>
            </a:r>
            <a:r>
              <a:rPr lang="en-US" baseline="-25000" dirty="0" smtClean="0"/>
              <a:t>2</a:t>
            </a:r>
            <a:r>
              <a:rPr lang="en-US" dirty="0" smtClean="0"/>
              <a:t>, S</a:t>
            </a:r>
            <a:r>
              <a:rPr lang="en-US" baseline="-25000" dirty="0" smtClean="0"/>
              <a:t>3</a:t>
            </a:r>
            <a:r>
              <a:rPr lang="en-US" dirty="0" smtClean="0"/>
              <a:t>, S</a:t>
            </a:r>
            <a:r>
              <a:rPr lang="en-US" baseline="-25000" dirty="0" smtClean="0"/>
              <a:t>4</a:t>
            </a:r>
            <a:r>
              <a:rPr lang="en-US" dirty="0" smtClean="0"/>
              <a:t>,…, </a:t>
            </a:r>
            <a:r>
              <a:rPr lang="en-US" dirty="0" err="1" smtClean="0"/>
              <a:t>S</a:t>
            </a:r>
            <a:r>
              <a:rPr lang="en-US" baseline="-25000" dirty="0" err="1" smtClean="0"/>
              <a:t>r</a:t>
            </a:r>
            <a:r>
              <a:rPr lang="en-US" dirty="0" smtClean="0"/>
              <a:t>) have the property that S</a:t>
            </a:r>
            <a:r>
              <a:rPr lang="en-US" baseline="-25000" dirty="0" smtClean="0"/>
              <a:t>1</a:t>
            </a:r>
            <a:r>
              <a:rPr lang="en-US" dirty="0" smtClean="0"/>
              <a:t> ≥ S</a:t>
            </a:r>
            <a:r>
              <a:rPr lang="en-US" baseline="-25000" dirty="0" smtClean="0"/>
              <a:t>2</a:t>
            </a:r>
            <a:r>
              <a:rPr lang="en-US" dirty="0" smtClean="0"/>
              <a:t> ≥</a:t>
            </a:r>
            <a:r>
              <a:rPr lang="en-US" baseline="-25000" dirty="0" smtClean="0"/>
              <a:t> </a:t>
            </a:r>
            <a:r>
              <a:rPr lang="en-US" dirty="0" smtClean="0"/>
              <a:t>S</a:t>
            </a:r>
            <a:r>
              <a:rPr lang="en-US" baseline="-25000" dirty="0" smtClean="0"/>
              <a:t>3 </a:t>
            </a:r>
            <a:r>
              <a:rPr lang="en-US" dirty="0" smtClean="0"/>
              <a:t>≥ S</a:t>
            </a:r>
            <a:r>
              <a:rPr lang="en-US" baseline="-25000" dirty="0" smtClean="0"/>
              <a:t> </a:t>
            </a:r>
            <a:r>
              <a:rPr lang="en-US" dirty="0" smtClean="0"/>
              <a:t>≥</a:t>
            </a:r>
            <a:r>
              <a:rPr lang="en-US" baseline="-25000" dirty="0" smtClean="0"/>
              <a:t> </a:t>
            </a:r>
            <a:r>
              <a:rPr lang="en-US" dirty="0" smtClean="0"/>
              <a:t>… ≥ </a:t>
            </a:r>
            <a:r>
              <a:rPr lang="en-US" dirty="0" err="1" smtClean="0"/>
              <a:t>S</a:t>
            </a:r>
            <a:r>
              <a:rPr lang="en-US" baseline="-25000" dirty="0" err="1" smtClean="0"/>
              <a:t>r</a:t>
            </a:r>
            <a:endParaRPr lang="en-US" baseline="-25000" dirty="0" smtClean="0"/>
          </a:p>
          <a:p>
            <a:r>
              <a:rPr lang="en-US" dirty="0" smtClean="0"/>
              <a:t>SVD provides best </a:t>
            </a:r>
            <a:r>
              <a:rPr lang="en-US" i="1" dirty="0" smtClean="0"/>
              <a:t>low-rank</a:t>
            </a:r>
            <a:r>
              <a:rPr lang="en-US" dirty="0" smtClean="0"/>
              <a:t> linear approximation of the original matrix A i.e. if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62000" y="4419600"/>
          <a:ext cx="5943600" cy="2157137"/>
        </p:xfrm>
        <a:graphic>
          <a:graphicData uri="http://schemas.openxmlformats.org/presentationml/2006/ole">
            <p:oleObj spid="_x0000_s3074" name="Equation" r:id="rId3" imgW="3288960" imgH="1193760" progId="Equation.3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low-rank approximation of the original space is better than the original space as small singular values which introduce noise in customer-product matrix are filtered out.</a:t>
            </a:r>
          </a:p>
          <a:p>
            <a:r>
              <a:rPr lang="en-US" dirty="0" smtClean="0"/>
              <a:t>SVD produces uncorrelated eigenvectors, and each customer/product is represented by its own eigenvector.</a:t>
            </a:r>
          </a:p>
          <a:p>
            <a:r>
              <a:rPr lang="en-US" dirty="0" smtClean="0"/>
              <a:t>This dimensionality reduction helps customers with similar taste to be mapped into space represented by same eigenvectors.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381000"/>
            <a:ext cx="4933950" cy="2010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Prediction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Formally,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62000" y="2286000"/>
          <a:ext cx="7112794" cy="2946400"/>
        </p:xfrm>
        <a:graphic>
          <a:graphicData uri="http://schemas.openxmlformats.org/presentationml/2006/ole">
            <p:oleObj spid="_x0000_s9218" name="Equation" r:id="rId3" imgW="3924000" imgH="1625400" progId="Equation.3">
              <p:embed/>
            </p:oleObj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569</TotalTime>
  <Words>530</Words>
  <Application>Microsoft Office PowerPoint</Application>
  <PresentationFormat>On-screen Show (4:3)</PresentationFormat>
  <Paragraphs>105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Oriel</vt:lpstr>
      <vt:lpstr>Equation</vt:lpstr>
      <vt:lpstr>Incremental Singular Value Decomposition Algorithms for Highly Scalable Recommender Systems (Sarwar et al)</vt:lpstr>
      <vt:lpstr>Recommender Systems</vt:lpstr>
      <vt:lpstr>CF-based Recommender systems</vt:lpstr>
      <vt:lpstr>Challenges  </vt:lpstr>
      <vt:lpstr>In Nutshell</vt:lpstr>
      <vt:lpstr>Singular Value decomposition</vt:lpstr>
      <vt:lpstr>Low Rank Approximation (USVT)</vt:lpstr>
      <vt:lpstr>Contd.</vt:lpstr>
      <vt:lpstr>Prediction Generation</vt:lpstr>
      <vt:lpstr>Challenges of Dimentionality reduction</vt:lpstr>
      <vt:lpstr>Incremental SVD Algorithms</vt:lpstr>
      <vt:lpstr>Folding-In</vt:lpstr>
      <vt:lpstr>Experimental Evaluation</vt:lpstr>
      <vt:lpstr>Model Size</vt:lpstr>
      <vt:lpstr>Results</vt:lpstr>
      <vt:lpstr>Slide 16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Incremental Singular Value Decomposition Algorithms for Highly Scalable Recommender Systems (Sarwar et al)</dc:title>
  <dc:creator>Sameer Saproo</dc:creator>
  <cp:lastModifiedBy>Sameer Saproo</cp:lastModifiedBy>
  <cp:revision>50</cp:revision>
  <dcterms:created xsi:type="dcterms:W3CDTF">2007-06-05T01:01:38Z</dcterms:created>
  <dcterms:modified xsi:type="dcterms:W3CDTF">2007-06-06T00:37:45Z</dcterms:modified>
</cp:coreProperties>
</file>